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257" r:id="rId3"/>
    <p:sldId id="258" r:id="rId4"/>
    <p:sldId id="265" r:id="rId5"/>
    <p:sldId id="284" r:id="rId6"/>
    <p:sldId id="272" r:id="rId7"/>
    <p:sldId id="285" r:id="rId8"/>
    <p:sldId id="286" r:id="rId9"/>
    <p:sldId id="287" r:id="rId10"/>
    <p:sldId id="288" r:id="rId11"/>
    <p:sldId id="302" r:id="rId12"/>
    <p:sldId id="289" r:id="rId13"/>
    <p:sldId id="290" r:id="rId14"/>
    <p:sldId id="300" r:id="rId15"/>
    <p:sldId id="301" r:id="rId16"/>
    <p:sldId id="291" r:id="rId17"/>
    <p:sldId id="292" r:id="rId18"/>
    <p:sldId id="297" r:id="rId19"/>
    <p:sldId id="298" r:id="rId20"/>
    <p:sldId id="299" r:id="rId21"/>
    <p:sldId id="303" r:id="rId22"/>
    <p:sldId id="310" r:id="rId23"/>
    <p:sldId id="311" r:id="rId24"/>
    <p:sldId id="320" r:id="rId25"/>
    <p:sldId id="312" r:id="rId26"/>
    <p:sldId id="313" r:id="rId27"/>
    <p:sldId id="314" r:id="rId28"/>
    <p:sldId id="315" r:id="rId29"/>
    <p:sldId id="316" r:id="rId30"/>
    <p:sldId id="304" r:id="rId31"/>
    <p:sldId id="305" r:id="rId32"/>
    <p:sldId id="306" r:id="rId33"/>
    <p:sldId id="317" r:id="rId34"/>
    <p:sldId id="307" r:id="rId35"/>
    <p:sldId id="318" r:id="rId36"/>
    <p:sldId id="319" r:id="rId37"/>
  </p:sldIdLst>
  <p:sldSz cx="9144000" cy="5143500" type="screen16x9"/>
  <p:notesSz cx="6858000" cy="9144000"/>
  <p:embeddedFontLst>
    <p:embeddedFont>
      <p:font typeface="Roboto Condensed" panose="020B0604020202020204" charset="0"/>
      <p:regular r:id="rId39"/>
      <p:bold r:id="rId40"/>
      <p:italic r:id="rId41"/>
      <p:boldItalic r:id="rId42"/>
    </p:embeddedFont>
    <p:embeddedFont>
      <p:font typeface="Arvo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Roboto Condensed Ligh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1"/>
    <a:srgbClr val="3F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A6961-F4CA-424B-A791-02F965268BED}" v="372" dt="2018-03-15T17:49:15.067"/>
  </p1510:revLst>
</p1510:revInfo>
</file>

<file path=ppt/tableStyles.xml><?xml version="1.0" encoding="utf-8"?>
<a:tblStyleLst xmlns:a="http://schemas.openxmlformats.org/drawingml/2006/main" def="{91505D52-7DB7-4425-9C6D-9469BBEAF3AE}">
  <a:tblStyle styleId="{91505D52-7DB7-4425-9C6D-9469BBEAF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2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01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2 layers of convolution 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A dropout layer of 25 percent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Dense layer using a </a:t>
            </a:r>
            <a:r>
              <a:rPr lang="en-US" err="1">
                <a:latin typeface="Calibri"/>
                <a:cs typeface="Calibri"/>
              </a:rPr>
              <a:t>relu</a:t>
            </a:r>
            <a:r>
              <a:rPr lang="en-US">
                <a:latin typeface="Calibri"/>
                <a:cs typeface="Calibri"/>
              </a:rPr>
              <a:t> activation function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Another dropout layer of 50 percent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Then a dense layer using a </a:t>
            </a:r>
            <a:r>
              <a:rPr lang="en-US" err="1">
                <a:latin typeface="Calibri"/>
                <a:cs typeface="Calibri"/>
              </a:rPr>
              <a:t>softmax</a:t>
            </a:r>
            <a:r>
              <a:rPr lang="en-US">
                <a:latin typeface="Calibri"/>
                <a:cs typeface="Calibri"/>
              </a:rPr>
              <a:t> activation function 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r>
              <a:rPr lang="en-US"/>
              <a:t>Logistic Regression (Linear &amp; Parametric) -&gt; Representations are fixed (They do not grow)</a:t>
            </a:r>
          </a:p>
          <a:p>
            <a:r>
              <a:rPr lang="en-US"/>
              <a:t>Random Forest &amp; KNN (Parametric) – Trees Grow. So does KNN</a:t>
            </a:r>
          </a:p>
          <a:p>
            <a:r>
              <a:rPr lang="en-US"/>
              <a:t>Easy to train. Longer to predict</a:t>
            </a:r>
          </a:p>
          <a:p>
            <a:endParaRPr lang="en-US"/>
          </a:p>
          <a:p>
            <a:r>
              <a:rPr lang="en-US"/>
              <a:t>Model Fitting &amp; Training Phase (present)</a:t>
            </a:r>
          </a:p>
          <a:p>
            <a:r>
              <a:rPr lang="en-US"/>
              <a:t>KNN – Lazy Learner (Just memorizes the training data set) – Does not learn a deterministic function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16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err="1"/>
              <a:t>Logisitc</a:t>
            </a:r>
            <a:r>
              <a:rPr lang="en-US"/>
              <a:t> Regression (Discriminative Algorithm)</a:t>
            </a:r>
          </a:p>
          <a:p>
            <a:pPr marL="139700" indent="0">
              <a:buNone/>
            </a:pPr>
            <a:br>
              <a:rPr lang="en-US"/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5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482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579574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3856097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379878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962948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36256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727109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3916363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97708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820684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2874240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3415986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120970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Explaining and Harnessing Adversarial Examples - https://</a:t>
            </a:r>
            <a:r>
              <a:rPr lang="en-US" err="1"/>
              <a:t>arxiv.org</a:t>
            </a:r>
            <a:r>
              <a:rPr lang="en-US"/>
              <a:t>/abs/1412.6572</a:t>
            </a:r>
          </a:p>
        </p:txBody>
      </p:sp>
    </p:spTree>
    <p:extLst>
      <p:ext uri="{BB962C8B-B14F-4D97-AF65-F5344CB8AC3E}">
        <p14:creationId xmlns:p14="http://schemas.microsoft.com/office/powerpoint/2010/main" val="829810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2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9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62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19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1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latin typeface="Arial" panose="020B0604020202020204" pitchFamily="34" charset="0"/>
                <a:cs typeface="Arial" panose="020B0604020202020204" pitchFamily="34" charset="0"/>
              </a:rPr>
              <a:t>ADVERSARIAL ATTACK AGAINST NEURAL NETWORKS</a:t>
            </a:r>
            <a:endParaRPr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4788-312A-A64A-A9D0-DC1F701671AD}"/>
              </a:ext>
            </a:extLst>
          </p:cNvPr>
          <p:cNvSpPr txBox="1"/>
          <p:nvPr/>
        </p:nvSpPr>
        <p:spPr>
          <a:xfrm>
            <a:off x="5748519" y="4279392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Rohan Pradhan   |   Nirmal Kanagasabai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TIMELINE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7831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WHAT’S DONE?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b="1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b="1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67754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0CAE-6941-2145-AD3D-8ED905A4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/>
              <a:t>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67D6F-23A0-A64E-A92E-9F133199DF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4" name="Shape 435">
            <a:extLst>
              <a:ext uri="{FF2B5EF4-FFF2-40B4-BE49-F238E27FC236}">
                <a16:creationId xmlns:a16="http://schemas.microsoft.com/office/drawing/2014/main" id="{8D298BB5-BBF7-044C-8A0C-481AEC4F21BC}"/>
              </a:ext>
            </a:extLst>
          </p:cNvPr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5" name="Shape 436">
              <a:extLst>
                <a:ext uri="{FF2B5EF4-FFF2-40B4-BE49-F238E27FC236}">
                  <a16:creationId xmlns:a16="http://schemas.microsoft.com/office/drawing/2014/main" id="{0901DF97-2E25-6F44-936E-5AB925302FB7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Shape 437">
              <a:extLst>
                <a:ext uri="{FF2B5EF4-FFF2-40B4-BE49-F238E27FC236}">
                  <a16:creationId xmlns:a16="http://schemas.microsoft.com/office/drawing/2014/main" id="{25D7CE92-1340-F647-859C-564BF99F2824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Shape 237">
            <a:extLst>
              <a:ext uri="{FF2B5EF4-FFF2-40B4-BE49-F238E27FC236}">
                <a16:creationId xmlns:a16="http://schemas.microsoft.com/office/drawing/2014/main" id="{25D05AFC-7E1D-2C4B-A864-945B0B0B5D27}"/>
              </a:ext>
            </a:extLst>
          </p:cNvPr>
          <p:cNvSpPr txBox="1">
            <a:spLocks/>
          </p:cNvSpPr>
          <p:nvPr/>
        </p:nvSpPr>
        <p:spPr>
          <a:xfrm>
            <a:off x="186119" y="1299897"/>
            <a:ext cx="90584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Digit Recognition (Multi-Class Image Classification) for the MNIST Dataset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Logistic Regression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Random Forest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K-Nearest Neighbours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Convolutional Deep Neural Network Classifier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BBFAE6-AC2C-E249-BCE0-7642F685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00" y="2406919"/>
            <a:ext cx="2160000" cy="13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/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id="{5D88525A-18CF-A745-A723-6C532859C1DC}"/>
              </a:ext>
            </a:extLst>
          </p:cNvPr>
          <p:cNvSpPr txBox="1">
            <a:spLocks/>
          </p:cNvSpPr>
          <p:nvPr/>
        </p:nvSpPr>
        <p:spPr>
          <a:xfrm>
            <a:off x="186119" y="1299897"/>
            <a:ext cx="90584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As the original train and test images were loaded as </a:t>
            </a:r>
            <a:r>
              <a:rPr lang="en-CA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arrays, a noise signal was introduced into them through Random sampling by </a:t>
            </a:r>
            <a:r>
              <a:rPr lang="en-CA" err="1">
                <a:latin typeface="Arial" panose="020B0604020202020204" pitchFamily="34" charset="0"/>
                <a:cs typeface="Arial" panose="020B0604020202020204" pitchFamily="34" charset="0"/>
              </a:rPr>
              <a:t>numpy.random.normal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(Normal “Gaussian” Distribution). The parameters include: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Mean “Centre” of the distribution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Standard Deviation “Spread or “Width” of the distribution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Size (of the dataset)</a:t>
            </a:r>
          </a:p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/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6C78C-CB56-3B43-803E-EBD73D451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2" y="3789359"/>
            <a:ext cx="5040000" cy="116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E283-0FD3-D24B-8DEE-266789EC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2" y="1883789"/>
            <a:ext cx="5040000" cy="1162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04969E-1F1E-AB4E-A06C-41B9D0B76B4E}"/>
              </a:ext>
            </a:extLst>
          </p:cNvPr>
          <p:cNvSpPr/>
          <p:nvPr/>
        </p:nvSpPr>
        <p:spPr>
          <a:xfrm>
            <a:off x="2690705" y="1445094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B50D0-B8E3-9546-9E44-9515CFF04F36}"/>
              </a:ext>
            </a:extLst>
          </p:cNvPr>
          <p:cNvSpPr/>
          <p:nvPr/>
        </p:nvSpPr>
        <p:spPr>
          <a:xfrm>
            <a:off x="2605745" y="3350664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Perturbed Image</a:t>
            </a:r>
          </a:p>
        </p:txBody>
      </p:sp>
    </p:spTree>
    <p:extLst>
      <p:ext uri="{BB962C8B-B14F-4D97-AF65-F5344CB8AC3E}">
        <p14:creationId xmlns:p14="http://schemas.microsoft.com/office/powerpoint/2010/main" val="10402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MISCLASSIFIED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4969E-1F1E-AB4E-A06C-41B9D0B76B4E}"/>
              </a:ext>
            </a:extLst>
          </p:cNvPr>
          <p:cNvSpPr/>
          <p:nvPr/>
        </p:nvSpPr>
        <p:spPr>
          <a:xfrm>
            <a:off x="-902" y="1744043"/>
            <a:ext cx="1255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K - Nearest </a:t>
            </a:r>
          </a:p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Neighbours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B50D0-B8E3-9546-9E44-9515CFF04F36}"/>
              </a:ext>
            </a:extLst>
          </p:cNvPr>
          <p:cNvSpPr/>
          <p:nvPr/>
        </p:nvSpPr>
        <p:spPr>
          <a:xfrm>
            <a:off x="28227" y="270448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Logistic </a:t>
            </a:r>
          </a:p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8EC33-3E1A-9C47-9F78-77B9C15E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26" y="1629417"/>
            <a:ext cx="3600000" cy="752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20B349-D9BF-3249-A1BB-77EFBCA8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26" y="2591359"/>
            <a:ext cx="3600000" cy="74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7D0D12-94C6-874E-926B-80CC9BAC5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26" y="3697911"/>
            <a:ext cx="3600000" cy="7494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03D60-BFA6-6744-A670-33940D354B80}"/>
              </a:ext>
            </a:extLst>
          </p:cNvPr>
          <p:cNvSpPr/>
          <p:nvPr/>
        </p:nvSpPr>
        <p:spPr>
          <a:xfrm>
            <a:off x="132422" y="3812975"/>
            <a:ext cx="1027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</a:p>
          <a:p>
            <a:pPr marL="76200" lvl="2" algn="ctr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B23878-6B85-3042-B595-32DAA3ECE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00" y="1618400"/>
            <a:ext cx="3600000" cy="7524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5993B5-D51A-B84E-A536-3C3F40E6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000" y="2652892"/>
            <a:ext cx="3600000" cy="749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BDB0DC-054D-F94F-9E98-AC5E01E1A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183" y="3686894"/>
            <a:ext cx="3600000" cy="74947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7D229E-8EEE-AE4B-9112-7177D63C859A}"/>
              </a:ext>
            </a:extLst>
          </p:cNvPr>
          <p:cNvCxnSpPr>
            <a:cxnSpLocks/>
          </p:cNvCxnSpPr>
          <p:nvPr/>
        </p:nvCxnSpPr>
        <p:spPr>
          <a:xfrm>
            <a:off x="5343181" y="1520328"/>
            <a:ext cx="0" cy="300760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227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/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F43FF3-8195-1048-802F-866FFFFB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69718"/>
              </p:ext>
            </p:extLst>
          </p:nvPr>
        </p:nvGraphicFramePr>
        <p:xfrm>
          <a:off x="395475" y="1680580"/>
          <a:ext cx="6096000" cy="32715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{91505D52-7DB7-4425-9C6D-9469BBEAF3AE}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50389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682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590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Classifier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Test Type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Test Accuracy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701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91.30%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517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86.78%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641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94.62%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84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80.80%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424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/>
                        <a:t>K-Nearest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97.18%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26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97.01%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5216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/>
                        <a:t>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99.04%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489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99.02%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31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PURE SIGNAL (WITHOUT NOISE)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545C8-FE01-CD43-B8F0-D8C1AE8C891A}"/>
              </a:ext>
            </a:extLst>
          </p:cNvPr>
          <p:cNvGrpSpPr/>
          <p:nvPr/>
        </p:nvGrpSpPr>
        <p:grpSpPr>
          <a:xfrm>
            <a:off x="2274993" y="1661128"/>
            <a:ext cx="3321844" cy="2975372"/>
            <a:chOff x="4114800" y="733425"/>
            <a:chExt cx="4429125" cy="396716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11C2B2A-1B40-3C40-BFF4-18F792C6C1B6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4230CB-7385-DB4F-983B-B3F4D3131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Multiply 6">
            <a:extLst>
              <a:ext uri="{FF2B5EF4-FFF2-40B4-BE49-F238E27FC236}">
                <a16:creationId xmlns:a16="http://schemas.microsoft.com/office/drawing/2014/main" id="{2D5E309E-E78C-1141-A853-3F5B68AB45A3}"/>
              </a:ext>
            </a:extLst>
          </p:cNvPr>
          <p:cNvSpPr/>
          <p:nvPr/>
        </p:nvSpPr>
        <p:spPr>
          <a:xfrm>
            <a:off x="2510736" y="4154297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E5EC7C8-7C1C-B042-94C6-7F84A6EE4D13}"/>
              </a:ext>
            </a:extLst>
          </p:cNvPr>
          <p:cNvSpPr/>
          <p:nvPr/>
        </p:nvSpPr>
        <p:spPr>
          <a:xfrm>
            <a:off x="2810774" y="3518504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2C7F604E-C434-3847-8A5C-C8151754E247}"/>
              </a:ext>
            </a:extLst>
          </p:cNvPr>
          <p:cNvSpPr/>
          <p:nvPr/>
        </p:nvSpPr>
        <p:spPr>
          <a:xfrm>
            <a:off x="3203680" y="2998795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47EA55E-C668-9546-97C4-ADEEDEA2AD9A}"/>
              </a:ext>
            </a:extLst>
          </p:cNvPr>
          <p:cNvSpPr/>
          <p:nvPr/>
        </p:nvSpPr>
        <p:spPr>
          <a:xfrm>
            <a:off x="3785895" y="2848776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4075D006-149A-8D4C-9710-1B665DD0E10F}"/>
              </a:ext>
            </a:extLst>
          </p:cNvPr>
          <p:cNvSpPr/>
          <p:nvPr/>
        </p:nvSpPr>
        <p:spPr>
          <a:xfrm>
            <a:off x="4368110" y="3000580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8599444E-6129-3D41-B30A-0F122142CCC0}"/>
              </a:ext>
            </a:extLst>
          </p:cNvPr>
          <p:cNvSpPr/>
          <p:nvPr/>
        </p:nvSpPr>
        <p:spPr>
          <a:xfrm>
            <a:off x="4668148" y="3518504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9B607CE4-0514-354D-B831-20760F00EF2F}"/>
              </a:ext>
            </a:extLst>
          </p:cNvPr>
          <p:cNvSpPr/>
          <p:nvPr/>
        </p:nvSpPr>
        <p:spPr>
          <a:xfrm>
            <a:off x="4968185" y="4154297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0853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ADDITION OF RANDOM 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(CALCULATED) NOISE SIGNAL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C8F4F-0938-BB4D-840C-1216D3D35851}"/>
              </a:ext>
            </a:extLst>
          </p:cNvPr>
          <p:cNvGrpSpPr/>
          <p:nvPr/>
        </p:nvGrpSpPr>
        <p:grpSpPr>
          <a:xfrm>
            <a:off x="2536250" y="1661128"/>
            <a:ext cx="3321844" cy="2975372"/>
            <a:chOff x="4114800" y="733425"/>
            <a:chExt cx="4429125" cy="396716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69392E-5CCE-5742-96CA-D30170545E03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46B517-0565-6747-8338-AD7399E6C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Multiply 16">
            <a:extLst>
              <a:ext uri="{FF2B5EF4-FFF2-40B4-BE49-F238E27FC236}">
                <a16:creationId xmlns:a16="http://schemas.microsoft.com/office/drawing/2014/main" id="{A10F9B57-3B6F-CF4D-9ECA-0CA1282DB863}"/>
              </a:ext>
            </a:extLst>
          </p:cNvPr>
          <p:cNvSpPr/>
          <p:nvPr/>
        </p:nvSpPr>
        <p:spPr>
          <a:xfrm>
            <a:off x="2771993" y="41542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16E71C63-173E-964A-ACE9-383675DFFC2C}"/>
              </a:ext>
            </a:extLst>
          </p:cNvPr>
          <p:cNvSpPr/>
          <p:nvPr/>
        </p:nvSpPr>
        <p:spPr>
          <a:xfrm>
            <a:off x="3072031" y="35185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F4648A62-65F6-8749-B6CB-AC0BA692E81A}"/>
              </a:ext>
            </a:extLst>
          </p:cNvPr>
          <p:cNvSpPr/>
          <p:nvPr/>
        </p:nvSpPr>
        <p:spPr>
          <a:xfrm>
            <a:off x="3464937" y="2998795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3795C589-026D-AD4E-B087-208E954717C2}"/>
              </a:ext>
            </a:extLst>
          </p:cNvPr>
          <p:cNvSpPr/>
          <p:nvPr/>
        </p:nvSpPr>
        <p:spPr>
          <a:xfrm>
            <a:off x="4047152" y="284877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A5E60225-DA20-4248-8BD8-8DD8FCF99BBD}"/>
              </a:ext>
            </a:extLst>
          </p:cNvPr>
          <p:cNvSpPr/>
          <p:nvPr/>
        </p:nvSpPr>
        <p:spPr>
          <a:xfrm>
            <a:off x="4629367" y="300058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49BB2917-BFFE-7D47-B6E4-E601BDF678E9}"/>
              </a:ext>
            </a:extLst>
          </p:cNvPr>
          <p:cNvSpPr/>
          <p:nvPr/>
        </p:nvSpPr>
        <p:spPr>
          <a:xfrm>
            <a:off x="4929405" y="35185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C25E4E7A-E3B3-9041-9B34-A005588FC1A5}"/>
              </a:ext>
            </a:extLst>
          </p:cNvPr>
          <p:cNvSpPr/>
          <p:nvPr/>
        </p:nvSpPr>
        <p:spPr>
          <a:xfrm>
            <a:off x="5229442" y="41542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EB17BDFA-7A12-8A49-AB85-19401D732AFE}"/>
              </a:ext>
            </a:extLst>
          </p:cNvPr>
          <p:cNvSpPr/>
          <p:nvPr/>
        </p:nvSpPr>
        <p:spPr>
          <a:xfrm>
            <a:off x="2675553" y="407750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573ADAC-7917-1C4A-99AE-18107CA0D94D}"/>
              </a:ext>
            </a:extLst>
          </p:cNvPr>
          <p:cNvSpPr/>
          <p:nvPr/>
        </p:nvSpPr>
        <p:spPr>
          <a:xfrm>
            <a:off x="2995235" y="344260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AB24B3B-5B16-8D43-99E8-0DC2318CCD5C}"/>
              </a:ext>
            </a:extLst>
          </p:cNvPr>
          <p:cNvSpPr/>
          <p:nvPr/>
        </p:nvSpPr>
        <p:spPr>
          <a:xfrm>
            <a:off x="3407787" y="292557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273C2FE6-6B33-E548-A1AB-A10EB9E30ECD}"/>
              </a:ext>
            </a:extLst>
          </p:cNvPr>
          <p:cNvSpPr/>
          <p:nvPr/>
        </p:nvSpPr>
        <p:spPr>
          <a:xfrm>
            <a:off x="3986429" y="2775554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D56FED7C-DA12-E549-B625-112D08D02F2D}"/>
              </a:ext>
            </a:extLst>
          </p:cNvPr>
          <p:cNvSpPr/>
          <p:nvPr/>
        </p:nvSpPr>
        <p:spPr>
          <a:xfrm>
            <a:off x="4547213" y="291843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54A71354-7268-6B49-B2B2-865E83DD9CA2}"/>
              </a:ext>
            </a:extLst>
          </p:cNvPr>
          <p:cNvSpPr/>
          <p:nvPr/>
        </p:nvSpPr>
        <p:spPr>
          <a:xfrm>
            <a:off x="4847251" y="344260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8B52C015-92E6-4145-AB06-94CCFB4B1A9C}"/>
              </a:ext>
            </a:extLst>
          </p:cNvPr>
          <p:cNvSpPr/>
          <p:nvPr/>
        </p:nvSpPr>
        <p:spPr>
          <a:xfrm>
            <a:off x="5115142" y="405696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7736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MAXIMIZING L2 NORM IN 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SPECIFIC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9C7B14-2A9B-E644-8170-EA1A45438BC7}"/>
              </a:ext>
            </a:extLst>
          </p:cNvPr>
          <p:cNvGrpSpPr/>
          <p:nvPr/>
        </p:nvGrpSpPr>
        <p:grpSpPr>
          <a:xfrm>
            <a:off x="2480266" y="2093484"/>
            <a:ext cx="3321844" cy="2975372"/>
            <a:chOff x="4114800" y="733425"/>
            <a:chExt cx="4429125" cy="396716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8135A9-D28C-4241-A63D-DE36F2A7E3FC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6E6480-774D-EB4F-97B4-CCAFC0BBB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Multiply 33">
            <a:extLst>
              <a:ext uri="{FF2B5EF4-FFF2-40B4-BE49-F238E27FC236}">
                <a16:creationId xmlns:a16="http://schemas.microsoft.com/office/drawing/2014/main" id="{0C718F5B-85DE-3441-B30D-32CCBA02EDE4}"/>
              </a:ext>
            </a:extLst>
          </p:cNvPr>
          <p:cNvSpPr/>
          <p:nvPr/>
        </p:nvSpPr>
        <p:spPr>
          <a:xfrm>
            <a:off x="2716009" y="4586653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8A5BC087-8712-7D45-A44B-51B2497A5D87}"/>
              </a:ext>
            </a:extLst>
          </p:cNvPr>
          <p:cNvSpPr/>
          <p:nvPr/>
        </p:nvSpPr>
        <p:spPr>
          <a:xfrm>
            <a:off x="3016047" y="395086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C53A046-A69D-E14B-88BA-F683D9CB77BF}"/>
              </a:ext>
            </a:extLst>
          </p:cNvPr>
          <p:cNvSpPr/>
          <p:nvPr/>
        </p:nvSpPr>
        <p:spPr>
          <a:xfrm>
            <a:off x="3408953" y="3431151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C354EFAB-8B07-9A42-88FE-AE1AF5641E2E}"/>
              </a:ext>
            </a:extLst>
          </p:cNvPr>
          <p:cNvSpPr/>
          <p:nvPr/>
        </p:nvSpPr>
        <p:spPr>
          <a:xfrm>
            <a:off x="3991168" y="3281132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C1F79A11-10DE-774F-9ADD-878B9A969F4F}"/>
              </a:ext>
            </a:extLst>
          </p:cNvPr>
          <p:cNvSpPr/>
          <p:nvPr/>
        </p:nvSpPr>
        <p:spPr>
          <a:xfrm>
            <a:off x="4573383" y="343293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757C8B11-BC6F-2B4A-B0AB-892F095A29E7}"/>
              </a:ext>
            </a:extLst>
          </p:cNvPr>
          <p:cNvSpPr/>
          <p:nvPr/>
        </p:nvSpPr>
        <p:spPr>
          <a:xfrm>
            <a:off x="4873421" y="395086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350B3A08-1B61-784D-8BE8-6FC9B2D0C785}"/>
              </a:ext>
            </a:extLst>
          </p:cNvPr>
          <p:cNvSpPr/>
          <p:nvPr/>
        </p:nvSpPr>
        <p:spPr>
          <a:xfrm>
            <a:off x="5173458" y="4586653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D22604EE-709A-DA43-B840-1F522679F71D}"/>
              </a:ext>
            </a:extLst>
          </p:cNvPr>
          <p:cNvSpPr/>
          <p:nvPr/>
        </p:nvSpPr>
        <p:spPr>
          <a:xfrm>
            <a:off x="2716009" y="458665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EDC9BD84-4930-DA42-9194-F6A525558420}"/>
              </a:ext>
            </a:extLst>
          </p:cNvPr>
          <p:cNvSpPr/>
          <p:nvPr/>
        </p:nvSpPr>
        <p:spPr>
          <a:xfrm>
            <a:off x="3014260" y="3961566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Multiply 42">
            <a:extLst>
              <a:ext uri="{FF2B5EF4-FFF2-40B4-BE49-F238E27FC236}">
                <a16:creationId xmlns:a16="http://schemas.microsoft.com/office/drawing/2014/main" id="{9C52184D-1F88-6F4E-BE43-2CC545CCFCC0}"/>
              </a:ext>
            </a:extLst>
          </p:cNvPr>
          <p:cNvSpPr/>
          <p:nvPr/>
        </p:nvSpPr>
        <p:spPr>
          <a:xfrm>
            <a:off x="3400023" y="344365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Multiply 43">
            <a:extLst>
              <a:ext uri="{FF2B5EF4-FFF2-40B4-BE49-F238E27FC236}">
                <a16:creationId xmlns:a16="http://schemas.microsoft.com/office/drawing/2014/main" id="{A5B25617-97BF-4D4F-BCF4-77CEB43520AB}"/>
              </a:ext>
            </a:extLst>
          </p:cNvPr>
          <p:cNvSpPr/>
          <p:nvPr/>
        </p:nvSpPr>
        <p:spPr>
          <a:xfrm>
            <a:off x="4001883" y="1343390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A348737D-5ACA-7C4F-BF15-09C94C4A1A5A}"/>
              </a:ext>
            </a:extLst>
          </p:cNvPr>
          <p:cNvSpPr/>
          <p:nvPr/>
        </p:nvSpPr>
        <p:spPr>
          <a:xfrm>
            <a:off x="4569810" y="344365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Multiply 45">
            <a:extLst>
              <a:ext uri="{FF2B5EF4-FFF2-40B4-BE49-F238E27FC236}">
                <a16:creationId xmlns:a16="http://schemas.microsoft.com/office/drawing/2014/main" id="{89A83775-35F6-A646-BE90-E38BBFC57AFF}"/>
              </a:ext>
            </a:extLst>
          </p:cNvPr>
          <p:cNvSpPr/>
          <p:nvPr/>
        </p:nvSpPr>
        <p:spPr>
          <a:xfrm>
            <a:off x="4869847" y="3935679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25F41765-6070-F543-973F-C3F257BAB234}"/>
              </a:ext>
            </a:extLst>
          </p:cNvPr>
          <p:cNvSpPr/>
          <p:nvPr/>
        </p:nvSpPr>
        <p:spPr>
          <a:xfrm>
            <a:off x="5169885" y="458665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236BB99-520B-6343-9C74-3F7C43831C08}"/>
              </a:ext>
            </a:extLst>
          </p:cNvPr>
          <p:cNvSpPr/>
          <p:nvPr/>
        </p:nvSpPr>
        <p:spPr>
          <a:xfrm>
            <a:off x="4301920" y="1500554"/>
            <a:ext cx="567927" cy="19279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8F060B-08FB-294D-BAE1-AAE33A15F8A3}"/>
              </a:ext>
            </a:extLst>
          </p:cNvPr>
          <p:cNvSpPr txBox="1"/>
          <p:nvPr/>
        </p:nvSpPr>
        <p:spPr>
          <a:xfrm>
            <a:off x="5019866" y="2326013"/>
            <a:ext cx="2353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Maximizing L2 Norm in specific area</a:t>
            </a:r>
          </a:p>
        </p:txBody>
      </p:sp>
    </p:spTree>
    <p:extLst>
      <p:ext uri="{BB962C8B-B14F-4D97-AF65-F5344CB8AC3E}">
        <p14:creationId xmlns:p14="http://schemas.microsoft.com/office/powerpoint/2010/main" val="24450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104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n-CA"/>
              <a:t> TEST ON IMAGE CLASSIFICATION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356546" y="3878754"/>
            <a:ext cx="5168400" cy="1264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are the differences between these two images?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would you classify both these images as? 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How confident are you in your classification? </a:t>
            </a:r>
          </a:p>
          <a:p>
            <a:pPr marL="0" indent="0">
              <a:buClr>
                <a:srgbClr val="FF9801"/>
              </a:buClr>
              <a:buSzPct val="15000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9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44D03D08-3F34-A046-B6ED-F57766024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945357" y="1562187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9089C37-9234-AF45-A83D-07F3D865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56546" y="1562187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2" name="Shape 910">
            <a:extLst>
              <a:ext uri="{FF2B5EF4-FFF2-40B4-BE49-F238E27FC236}">
                <a16:creationId xmlns:a16="http://schemas.microsoft.com/office/drawing/2014/main" id="{DD35B1ED-2BC1-C948-B012-FDCA336DA2CF}"/>
              </a:ext>
            </a:extLst>
          </p:cNvPr>
          <p:cNvGrpSpPr/>
          <p:nvPr/>
        </p:nvGrpSpPr>
        <p:grpSpPr>
          <a:xfrm>
            <a:off x="223245" y="676035"/>
            <a:ext cx="327486" cy="199279"/>
            <a:chOff x="3269900" y="3064500"/>
            <a:chExt cx="432325" cy="263075"/>
          </a:xfrm>
        </p:grpSpPr>
        <p:sp>
          <p:nvSpPr>
            <p:cNvPr id="43" name="Shape 911">
              <a:extLst>
                <a:ext uri="{FF2B5EF4-FFF2-40B4-BE49-F238E27FC236}">
                  <a16:creationId xmlns:a16="http://schemas.microsoft.com/office/drawing/2014/main" id="{E251D2A6-D110-F641-82FD-551AB625F2AF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912">
              <a:extLst>
                <a:ext uri="{FF2B5EF4-FFF2-40B4-BE49-F238E27FC236}">
                  <a16:creationId xmlns:a16="http://schemas.microsoft.com/office/drawing/2014/main" id="{F016794F-C967-0A4C-9501-045153472522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913">
              <a:extLst>
                <a:ext uri="{FF2B5EF4-FFF2-40B4-BE49-F238E27FC236}">
                  <a16:creationId xmlns:a16="http://schemas.microsoft.com/office/drawing/2014/main" id="{43601A96-34C4-1D4C-AF99-B039C94460F1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MAXIMIZING L2 NORM WITHOUT FOCUSING IT ON A SPECIFIC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AFE2D6-25B8-CC45-8858-248C59D0DF95}"/>
              </a:ext>
            </a:extLst>
          </p:cNvPr>
          <p:cNvGrpSpPr/>
          <p:nvPr/>
        </p:nvGrpSpPr>
        <p:grpSpPr>
          <a:xfrm>
            <a:off x="2405622" y="1976728"/>
            <a:ext cx="3321844" cy="2975372"/>
            <a:chOff x="4114800" y="733425"/>
            <a:chExt cx="4429125" cy="396716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F1E6A0-1FC0-F047-A55F-AE19CE8B0279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6391F9-FFB3-DA4F-BBF7-6457DF89A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ultiply 25">
            <a:extLst>
              <a:ext uri="{FF2B5EF4-FFF2-40B4-BE49-F238E27FC236}">
                <a16:creationId xmlns:a16="http://schemas.microsoft.com/office/drawing/2014/main" id="{9F0BA3B8-F3FF-B846-B5E2-D91DEAB30FA3}"/>
              </a:ext>
            </a:extLst>
          </p:cNvPr>
          <p:cNvSpPr/>
          <p:nvPr/>
        </p:nvSpPr>
        <p:spPr>
          <a:xfrm>
            <a:off x="2641365" y="44698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11FF4E07-3309-3A40-B974-CB9EA073F39F}"/>
              </a:ext>
            </a:extLst>
          </p:cNvPr>
          <p:cNvSpPr/>
          <p:nvPr/>
        </p:nvSpPr>
        <p:spPr>
          <a:xfrm>
            <a:off x="2941403" y="38341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62C4639D-63EC-1A4F-818F-626920A589BD}"/>
              </a:ext>
            </a:extLst>
          </p:cNvPr>
          <p:cNvSpPr/>
          <p:nvPr/>
        </p:nvSpPr>
        <p:spPr>
          <a:xfrm>
            <a:off x="3334309" y="3314395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8A9237B7-AEE5-B143-BBD6-9D4BEEDF3BCC}"/>
              </a:ext>
            </a:extLst>
          </p:cNvPr>
          <p:cNvSpPr/>
          <p:nvPr/>
        </p:nvSpPr>
        <p:spPr>
          <a:xfrm>
            <a:off x="3916524" y="316437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3EAA0EE7-E8E0-E545-BF60-03948401800A}"/>
              </a:ext>
            </a:extLst>
          </p:cNvPr>
          <p:cNvSpPr/>
          <p:nvPr/>
        </p:nvSpPr>
        <p:spPr>
          <a:xfrm>
            <a:off x="4498739" y="331618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BCD04372-EF40-DB4E-98A4-1532FDB69EF5}"/>
              </a:ext>
            </a:extLst>
          </p:cNvPr>
          <p:cNvSpPr/>
          <p:nvPr/>
        </p:nvSpPr>
        <p:spPr>
          <a:xfrm>
            <a:off x="4798777" y="38341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7033E8B1-2436-264F-A936-35B366201EFA}"/>
              </a:ext>
            </a:extLst>
          </p:cNvPr>
          <p:cNvSpPr/>
          <p:nvPr/>
        </p:nvSpPr>
        <p:spPr>
          <a:xfrm>
            <a:off x="5098814" y="44698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54CABCF5-1A3D-5F45-8938-BC2E14D4EC86}"/>
              </a:ext>
            </a:extLst>
          </p:cNvPr>
          <p:cNvSpPr/>
          <p:nvPr/>
        </p:nvSpPr>
        <p:spPr>
          <a:xfrm>
            <a:off x="2527065" y="439310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309E3B52-D25B-684C-800D-B62C08F774F2}"/>
              </a:ext>
            </a:extLst>
          </p:cNvPr>
          <p:cNvSpPr/>
          <p:nvPr/>
        </p:nvSpPr>
        <p:spPr>
          <a:xfrm>
            <a:off x="3073562" y="390822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9CB57103-441D-024E-BB82-2B059DA9570C}"/>
              </a:ext>
            </a:extLst>
          </p:cNvPr>
          <p:cNvSpPr/>
          <p:nvPr/>
        </p:nvSpPr>
        <p:spPr>
          <a:xfrm>
            <a:off x="3157497" y="3242955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ABE7F768-E958-374E-9A88-AB80968B2594}"/>
              </a:ext>
            </a:extLst>
          </p:cNvPr>
          <p:cNvSpPr/>
          <p:nvPr/>
        </p:nvSpPr>
        <p:spPr>
          <a:xfrm>
            <a:off x="3975452" y="303221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92E48F2C-A244-BC4B-82CD-672779282D33}"/>
              </a:ext>
            </a:extLst>
          </p:cNvPr>
          <p:cNvSpPr/>
          <p:nvPr/>
        </p:nvSpPr>
        <p:spPr>
          <a:xfrm>
            <a:off x="4425523" y="342512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3C3FC8A7-D6F0-EC48-8C60-EB0D76553FAB}"/>
              </a:ext>
            </a:extLst>
          </p:cNvPr>
          <p:cNvSpPr/>
          <p:nvPr/>
        </p:nvSpPr>
        <p:spPr>
          <a:xfrm>
            <a:off x="4930933" y="3759988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4FAC4420-7423-AD47-B2CF-FC7F20180894}"/>
              </a:ext>
            </a:extLst>
          </p:cNvPr>
          <p:cNvSpPr/>
          <p:nvPr/>
        </p:nvSpPr>
        <p:spPr>
          <a:xfrm>
            <a:off x="5248833" y="4469897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2956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WHAT NEXT?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untargeted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17560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DDBD737-BD38-0B4C-AE9B-6364C14C0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1" y="1461216"/>
                <a:ext cx="2039279" cy="495823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DDBD737-BD38-0B4C-AE9B-6364C14C0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1461216"/>
                <a:ext cx="2039279" cy="495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EFAD7D-40DD-5C49-9F1D-D4EBB721F54E}"/>
              </a:ext>
            </a:extLst>
          </p:cNvPr>
          <p:cNvCxnSpPr>
            <a:cxnSpLocks/>
          </p:cNvCxnSpPr>
          <p:nvPr/>
        </p:nvCxnSpPr>
        <p:spPr>
          <a:xfrm flipH="1">
            <a:off x="3475174" y="1671607"/>
            <a:ext cx="1940167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0D0235-7903-D34D-B8F6-A49111BD8E6B}"/>
              </a:ext>
            </a:extLst>
          </p:cNvPr>
          <p:cNvSpPr txBox="1">
            <a:spLocks/>
          </p:cNvSpPr>
          <p:nvPr/>
        </p:nvSpPr>
        <p:spPr>
          <a:xfrm>
            <a:off x="5757862" y="1461216"/>
            <a:ext cx="2757488" cy="495823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/>
              <a:t>Some classification of an image 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49F679-9477-B94D-98A0-F7EE4EE5C4ED}"/>
              </a:ext>
            </a:extLst>
          </p:cNvPr>
          <p:cNvSpPr txBox="1">
            <a:spLocks/>
          </p:cNvSpPr>
          <p:nvPr/>
        </p:nvSpPr>
        <p:spPr>
          <a:xfrm>
            <a:off x="3082963" y="2272032"/>
            <a:ext cx="2382064" cy="495823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/>
              <a:t>Need to add noise dependent on the image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80B239-4ECA-7C44-9D0E-D557217424AB}"/>
              </a:ext>
            </a:extLst>
          </p:cNvPr>
          <p:cNvSpPr txBox="1">
            <a:spLocks/>
          </p:cNvSpPr>
          <p:nvPr/>
        </p:nvSpPr>
        <p:spPr>
          <a:xfrm>
            <a:off x="3082962" y="2767854"/>
            <a:ext cx="2382064" cy="49582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50"/>
              <a:t>Add a regularization term?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2BDD924-C8E1-8D49-9B33-EF44D2872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611485"/>
                <a:ext cx="3025379" cy="49582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2BDD924-C8E1-8D49-9B33-EF44D287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11485"/>
                <a:ext cx="3025379" cy="495823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41A476-D734-4F42-BC71-22E0C12AE74C}"/>
              </a:ext>
            </a:extLst>
          </p:cNvPr>
          <p:cNvCxnSpPr>
            <a:cxnSpLocks/>
          </p:cNvCxnSpPr>
          <p:nvPr/>
        </p:nvCxnSpPr>
        <p:spPr>
          <a:xfrm flipH="1">
            <a:off x="3475174" y="3811160"/>
            <a:ext cx="1940167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1EAF67-7104-0945-9AA2-45061BC470FE}"/>
              </a:ext>
            </a:extLst>
          </p:cNvPr>
          <p:cNvSpPr txBox="1">
            <a:spLocks/>
          </p:cNvSpPr>
          <p:nvPr/>
        </p:nvSpPr>
        <p:spPr>
          <a:xfrm>
            <a:off x="5757862" y="3611485"/>
            <a:ext cx="2757488" cy="792638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50"/>
              <a:t>Some classification of an image x with a regularization L2 term using image x</a:t>
            </a:r>
          </a:p>
        </p:txBody>
      </p:sp>
    </p:spTree>
    <p:extLst>
      <p:ext uri="{BB962C8B-B14F-4D97-AF65-F5344CB8AC3E}">
        <p14:creationId xmlns:p14="http://schemas.microsoft.com/office/powerpoint/2010/main" val="266634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26A134F-5F62-FE4C-9EE0-3144F2DFDF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0927" y="1466011"/>
                <a:ext cx="1953816" cy="489028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26A134F-5F62-FE4C-9EE0-3144F2DF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27" y="1466011"/>
                <a:ext cx="1953816" cy="489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D9D22-DA68-1B47-AFF1-42A64F9F6A8C}"/>
                  </a:ext>
                </a:extLst>
              </p:cNvPr>
              <p:cNvSpPr/>
              <p:nvPr/>
            </p:nvSpPr>
            <p:spPr>
              <a:xfrm>
                <a:off x="4993481" y="1450839"/>
                <a:ext cx="30218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/>
                  <a:t> has a high probability of classifying image x as the correct class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D9D22-DA68-1B47-AFF1-42A64F9F6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81" y="1450839"/>
                <a:ext cx="3021806" cy="461665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5D6E49-9186-E045-9F46-C723C95EDD49}"/>
                  </a:ext>
                </a:extLst>
              </p:cNvPr>
              <p:cNvSpPr/>
              <p:nvPr/>
            </p:nvSpPr>
            <p:spPr>
              <a:xfrm>
                <a:off x="896541" y="2471737"/>
                <a:ext cx="30218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/>
                  <a:t>Our goal is to MAXIMIZE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𝑛𝑜𝑖𝑠𝑒</m:t>
                        </m:r>
                      </m:e>
                    </m:d>
                  </m:oMath>
                </a14:m>
                <a:r>
                  <a:rPr lang="en-US" sz="1200"/>
                  <a:t> by adjusting the noise parameter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5D6E49-9186-E045-9F46-C723C95ED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1" y="2471737"/>
                <a:ext cx="3021806" cy="461665"/>
              </a:xfrm>
              <a:prstGeom prst="rect">
                <a:avLst/>
              </a:prstGeom>
              <a:blipFill>
                <a:blip r:embed="rId5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828E90D-005B-9941-B9D2-2D542707C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7022" y="2471738"/>
                <a:ext cx="3514725" cy="48902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828E90D-005B-9941-B9D2-2D542707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22" y="2471738"/>
                <a:ext cx="3514725" cy="489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41F5AF6-39D8-CA44-BAC7-A9E4EF1134C5}"/>
              </a:ext>
            </a:extLst>
          </p:cNvPr>
          <p:cNvSpPr/>
          <p:nvPr/>
        </p:nvSpPr>
        <p:spPr>
          <a:xfrm>
            <a:off x="3053952" y="3479072"/>
            <a:ext cx="19395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/>
              <a:t>Simple? </a:t>
            </a:r>
            <a:endParaRPr lang="en-US" sz="10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8B1F34-910A-9E4B-9B74-E0AF291B3060}"/>
              </a:ext>
            </a:extLst>
          </p:cNvPr>
          <p:cNvCxnSpPr>
            <a:cxnSpLocks/>
          </p:cNvCxnSpPr>
          <p:nvPr/>
        </p:nvCxnSpPr>
        <p:spPr>
          <a:xfrm>
            <a:off x="3226193" y="1676432"/>
            <a:ext cx="1532335" cy="1"/>
          </a:xfrm>
          <a:prstGeom prst="straightConnector1">
            <a:avLst/>
          </a:prstGeom>
          <a:ln w="66675">
            <a:solidFill>
              <a:srgbClr val="FF98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BA83CD-F5B4-D24C-9109-B7DE5AFF6CD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918347" y="2702570"/>
            <a:ext cx="828675" cy="13682"/>
          </a:xfrm>
          <a:prstGeom prst="straightConnector1">
            <a:avLst/>
          </a:prstGeom>
          <a:ln w="66675">
            <a:solidFill>
              <a:srgbClr val="FF98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72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26A134F-5F62-FE4C-9EE0-3144F2DFDF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0927" y="1466011"/>
                <a:ext cx="1953816" cy="489028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26A134F-5F62-FE4C-9EE0-3144F2DF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27" y="1466011"/>
                <a:ext cx="1953816" cy="489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D9D22-DA68-1B47-AFF1-42A64F9F6A8C}"/>
                  </a:ext>
                </a:extLst>
              </p:cNvPr>
              <p:cNvSpPr/>
              <p:nvPr/>
            </p:nvSpPr>
            <p:spPr>
              <a:xfrm>
                <a:off x="4993481" y="1450839"/>
                <a:ext cx="30218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/>
                  <a:t> has a high probability of classifying image x as the correct class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ED9D22-DA68-1B47-AFF1-42A64F9F6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81" y="1450839"/>
                <a:ext cx="3021806" cy="461665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5D6E49-9186-E045-9F46-C723C95EDD49}"/>
                  </a:ext>
                </a:extLst>
              </p:cNvPr>
              <p:cNvSpPr/>
              <p:nvPr/>
            </p:nvSpPr>
            <p:spPr>
              <a:xfrm>
                <a:off x="896541" y="2471737"/>
                <a:ext cx="30218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/>
                  <a:t>Our goal is to MAXIMIZE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𝑛𝑜𝑖𝑠𝑒</m:t>
                        </m:r>
                      </m:e>
                    </m:d>
                  </m:oMath>
                </a14:m>
                <a:r>
                  <a:rPr lang="en-US" sz="1200"/>
                  <a:t> by adjusting the noise parameter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5D6E49-9186-E045-9F46-C723C95ED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1" y="2471737"/>
                <a:ext cx="3021806" cy="461665"/>
              </a:xfrm>
              <a:prstGeom prst="rect">
                <a:avLst/>
              </a:prstGeom>
              <a:blipFill>
                <a:blip r:embed="rId5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828E90D-005B-9941-B9D2-2D542707C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7022" y="2471738"/>
                <a:ext cx="3514725" cy="48902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e>
                      </m:d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828E90D-005B-9941-B9D2-2D542707C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22" y="2471738"/>
                <a:ext cx="3514725" cy="489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41F5AF6-39D8-CA44-BAC7-A9E4EF1134C5}"/>
              </a:ext>
            </a:extLst>
          </p:cNvPr>
          <p:cNvSpPr/>
          <p:nvPr/>
        </p:nvSpPr>
        <p:spPr>
          <a:xfrm>
            <a:off x="3053952" y="3479072"/>
            <a:ext cx="19395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/>
              <a:t>Simple? </a:t>
            </a:r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399778-6506-2547-84CA-F2DCBD0E75C1}"/>
              </a:ext>
            </a:extLst>
          </p:cNvPr>
          <p:cNvSpPr/>
          <p:nvPr/>
        </p:nvSpPr>
        <p:spPr>
          <a:xfrm>
            <a:off x="2908642" y="4200197"/>
            <a:ext cx="28480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FF0000"/>
                </a:solidFill>
              </a:rPr>
              <a:t>NOT SO FAST!</a:t>
            </a:r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8B1F34-910A-9E4B-9B74-E0AF291B3060}"/>
              </a:ext>
            </a:extLst>
          </p:cNvPr>
          <p:cNvCxnSpPr>
            <a:cxnSpLocks/>
          </p:cNvCxnSpPr>
          <p:nvPr/>
        </p:nvCxnSpPr>
        <p:spPr>
          <a:xfrm>
            <a:off x="3226193" y="1676432"/>
            <a:ext cx="1532335" cy="1"/>
          </a:xfrm>
          <a:prstGeom prst="straightConnector1">
            <a:avLst/>
          </a:prstGeom>
          <a:ln w="66675">
            <a:solidFill>
              <a:srgbClr val="FF98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BA83CD-F5B4-D24C-9109-B7DE5AFF6CD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918347" y="2702570"/>
            <a:ext cx="828675" cy="13682"/>
          </a:xfrm>
          <a:prstGeom prst="straightConnector1">
            <a:avLst/>
          </a:prstGeom>
          <a:ln w="66675">
            <a:solidFill>
              <a:srgbClr val="FF98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0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FE9901-7C47-BA4C-AA7B-C2CBB2F4E9A1}"/>
              </a:ext>
            </a:extLst>
          </p:cNvPr>
          <p:cNvGrpSpPr/>
          <p:nvPr/>
        </p:nvGrpSpPr>
        <p:grpSpPr>
          <a:xfrm>
            <a:off x="2750831" y="2064543"/>
            <a:ext cx="3321844" cy="2975372"/>
            <a:chOff x="4114800" y="733425"/>
            <a:chExt cx="4429125" cy="396716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195C5C-4921-A744-9F8D-426D7B506DDC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55A3A97-97E0-D340-9B79-11B9646A6D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Multiply 23">
            <a:extLst>
              <a:ext uri="{FF2B5EF4-FFF2-40B4-BE49-F238E27FC236}">
                <a16:creationId xmlns:a16="http://schemas.microsoft.com/office/drawing/2014/main" id="{908ED924-C1C2-1C4F-8FA4-8C5EE52C3A30}"/>
              </a:ext>
            </a:extLst>
          </p:cNvPr>
          <p:cNvSpPr/>
          <p:nvPr/>
        </p:nvSpPr>
        <p:spPr>
          <a:xfrm>
            <a:off x="2986574" y="4557712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6303DB9-581D-A040-8A26-F70AEA61F20F}"/>
              </a:ext>
            </a:extLst>
          </p:cNvPr>
          <p:cNvSpPr/>
          <p:nvPr/>
        </p:nvSpPr>
        <p:spPr>
          <a:xfrm>
            <a:off x="3286612" y="3921919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064CC487-B190-AE4E-A401-B8BBAB364AAE}"/>
              </a:ext>
            </a:extLst>
          </p:cNvPr>
          <p:cNvSpPr/>
          <p:nvPr/>
        </p:nvSpPr>
        <p:spPr>
          <a:xfrm>
            <a:off x="3679518" y="340221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89C4C449-C17B-8049-8B12-06D1A4AA373A}"/>
              </a:ext>
            </a:extLst>
          </p:cNvPr>
          <p:cNvSpPr/>
          <p:nvPr/>
        </p:nvSpPr>
        <p:spPr>
          <a:xfrm>
            <a:off x="4261733" y="3252191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BC69BC1B-6392-2D4E-86FA-FCF496BD63CF}"/>
              </a:ext>
            </a:extLst>
          </p:cNvPr>
          <p:cNvSpPr/>
          <p:nvPr/>
        </p:nvSpPr>
        <p:spPr>
          <a:xfrm>
            <a:off x="4843948" y="3403995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ED5E85AA-8F46-7646-B536-FE424838B355}"/>
              </a:ext>
            </a:extLst>
          </p:cNvPr>
          <p:cNvSpPr/>
          <p:nvPr/>
        </p:nvSpPr>
        <p:spPr>
          <a:xfrm>
            <a:off x="5143986" y="3921919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7EA7D502-C9BC-444B-8900-DC4565CD86AC}"/>
              </a:ext>
            </a:extLst>
          </p:cNvPr>
          <p:cNvSpPr/>
          <p:nvPr/>
        </p:nvSpPr>
        <p:spPr>
          <a:xfrm>
            <a:off x="5444023" y="4557712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85BC5A80-0706-A04A-A426-EFB92DD95E73}"/>
              </a:ext>
            </a:extLst>
          </p:cNvPr>
          <p:cNvSpPr/>
          <p:nvPr/>
        </p:nvSpPr>
        <p:spPr>
          <a:xfrm>
            <a:off x="2986574" y="455771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87C21E2B-D91E-2A46-8719-E46B1AEE28DC}"/>
              </a:ext>
            </a:extLst>
          </p:cNvPr>
          <p:cNvSpPr/>
          <p:nvPr/>
        </p:nvSpPr>
        <p:spPr>
          <a:xfrm>
            <a:off x="3284825" y="3932625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770AF2A5-65D0-034A-8F82-EA768E4EF139}"/>
              </a:ext>
            </a:extLst>
          </p:cNvPr>
          <p:cNvSpPr/>
          <p:nvPr/>
        </p:nvSpPr>
        <p:spPr>
          <a:xfrm>
            <a:off x="3670588" y="3414710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FFBE03E8-6C1C-A645-81F8-94DAE9B415D4}"/>
              </a:ext>
            </a:extLst>
          </p:cNvPr>
          <p:cNvSpPr/>
          <p:nvPr/>
        </p:nvSpPr>
        <p:spPr>
          <a:xfrm>
            <a:off x="4272448" y="1314449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65735B56-0C5F-9C44-A170-3DF5E8D523FC}"/>
              </a:ext>
            </a:extLst>
          </p:cNvPr>
          <p:cNvSpPr/>
          <p:nvPr/>
        </p:nvSpPr>
        <p:spPr>
          <a:xfrm>
            <a:off x="4840375" y="3414710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7600A426-46D8-B044-A990-509066F1B2CF}"/>
              </a:ext>
            </a:extLst>
          </p:cNvPr>
          <p:cNvSpPr/>
          <p:nvPr/>
        </p:nvSpPr>
        <p:spPr>
          <a:xfrm>
            <a:off x="5140412" y="3906738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36874FA2-A8AC-A048-9C98-E2E4C44496C8}"/>
              </a:ext>
            </a:extLst>
          </p:cNvPr>
          <p:cNvSpPr/>
          <p:nvPr/>
        </p:nvSpPr>
        <p:spPr>
          <a:xfrm>
            <a:off x="5440450" y="455771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409EE6F-EA63-FC41-869E-95BE2F7E5404}"/>
              </a:ext>
            </a:extLst>
          </p:cNvPr>
          <p:cNvSpPr/>
          <p:nvPr/>
        </p:nvSpPr>
        <p:spPr>
          <a:xfrm>
            <a:off x="4572485" y="1471613"/>
            <a:ext cx="567927" cy="19279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E6D453-70FD-574D-A095-3D950DB9F4B4}"/>
              </a:ext>
            </a:extLst>
          </p:cNvPr>
          <p:cNvSpPr txBox="1"/>
          <p:nvPr/>
        </p:nvSpPr>
        <p:spPr>
          <a:xfrm>
            <a:off x="5290431" y="2297072"/>
            <a:ext cx="2353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Maximizing L2 Norm in specific area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34C238-B94A-E048-BA16-80F8D5A59700}"/>
              </a:ext>
            </a:extLst>
          </p:cNvPr>
          <p:cNvSpPr txBox="1"/>
          <p:nvPr/>
        </p:nvSpPr>
        <p:spPr>
          <a:xfrm>
            <a:off x="383242" y="3425249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Remember this?</a:t>
            </a:r>
          </a:p>
        </p:txBody>
      </p:sp>
    </p:spTree>
    <p:extLst>
      <p:ext uri="{BB962C8B-B14F-4D97-AF65-F5344CB8AC3E}">
        <p14:creationId xmlns:p14="http://schemas.microsoft.com/office/powerpoint/2010/main" val="360014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6767B8-102C-1049-BF28-B6BB7DE8E0F2}"/>
              </a:ext>
            </a:extLst>
          </p:cNvPr>
          <p:cNvSpPr txBox="1"/>
          <p:nvPr/>
        </p:nvSpPr>
        <p:spPr>
          <a:xfrm>
            <a:off x="1894308" y="2260127"/>
            <a:ext cx="53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/>
              <a:t>We can’t just maximize the noise parameter or else we will distort the original image </a:t>
            </a:r>
          </a:p>
        </p:txBody>
      </p:sp>
    </p:spTree>
    <p:extLst>
      <p:ext uri="{BB962C8B-B14F-4D97-AF65-F5344CB8AC3E}">
        <p14:creationId xmlns:p14="http://schemas.microsoft.com/office/powerpoint/2010/main" val="401711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3A852B-0DA9-3A4D-B7FD-29B3AAE27D52}"/>
              </a:ext>
            </a:extLst>
          </p:cNvPr>
          <p:cNvGrpSpPr/>
          <p:nvPr/>
        </p:nvGrpSpPr>
        <p:grpSpPr>
          <a:xfrm>
            <a:off x="289666" y="1549045"/>
            <a:ext cx="8517170" cy="495823"/>
            <a:chOff x="653180" y="1354273"/>
            <a:chExt cx="11356227" cy="661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B08BB04C-8A2D-5D4A-A966-8B2547059C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3180" y="1363333"/>
                  <a:ext cx="4686300" cy="652037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</m:sSub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e>
                        </m:d>
                      </m:oMath>
                    </m:oMathPara>
                  </a14:m>
                  <a:endParaRPr lang="en-US" sz="2100"/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B08BB04C-8A2D-5D4A-A966-8B2547059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80" y="1363333"/>
                  <a:ext cx="4686300" cy="652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363FF2-1BC7-1648-84BF-49603831D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9172" y="1634795"/>
              <a:ext cx="2586889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584C28B-B576-EE4E-809A-64FD577A7D89}"/>
                </a:ext>
              </a:extLst>
            </p:cNvPr>
            <p:cNvSpPr txBox="1">
              <a:spLocks/>
            </p:cNvSpPr>
            <p:nvPr/>
          </p:nvSpPr>
          <p:spPr>
            <a:xfrm>
              <a:off x="8332757" y="1354273"/>
              <a:ext cx="3676650" cy="661097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100"/>
                <a:t>We must also penalize the L2 norm of the noise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DADC02-93F6-FA48-8C0F-834C0D576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9654" y="2361891"/>
                <a:ext cx="6561677" cy="48902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𝑚𝑖𝑛𝑖𝑚𝑖𝑧𝑒𝑑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sz="2700" i="1"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m:oMathPara>
                </a14:m>
                <a:endParaRPr lang="en-US" sz="270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8DADC02-93F6-FA48-8C0F-834C0D57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54" y="2361891"/>
                <a:ext cx="6561677" cy="489028"/>
              </a:xfrm>
              <a:prstGeom prst="rect">
                <a:avLst/>
              </a:prstGeom>
              <a:blipFill>
                <a:blip r:embed="rId4"/>
                <a:stretch>
                  <a:fillRect t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681E12-4B40-2C4B-878D-F12159D893D6}"/>
                  </a:ext>
                </a:extLst>
              </p:cNvPr>
              <p:cNvSpPr/>
              <p:nvPr/>
            </p:nvSpPr>
            <p:spPr>
              <a:xfrm>
                <a:off x="1479654" y="3415853"/>
                <a:ext cx="52957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solidFill>
                              <a:srgbClr val="FF980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FF980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b="1">
                    <a:solidFill>
                      <a:srgbClr val="FF9801"/>
                    </a:solidFill>
                  </a:rPr>
                  <a:t> is the adversarial image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681E12-4B40-2C4B-878D-F12159D89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54" y="3415853"/>
                <a:ext cx="5295722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0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70393-A457-4441-ABD8-B6B3D67CC338}"/>
                  </a:ext>
                </a:extLst>
              </p:cNvPr>
              <p:cNvSpPr txBox="1"/>
              <p:nvPr/>
            </p:nvSpPr>
            <p:spPr>
              <a:xfrm>
                <a:off x="1281023" y="2322663"/>
                <a:ext cx="6984284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𝑎𝑑𝑣𝑒𝑟𝑠𝑒𝑟𝑖𝑎𝑙</m:t>
                          </m:r>
                        </m:sup>
                      </m:sSup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70393-A457-4441-ABD8-B6B3D67CC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23" y="2322663"/>
                <a:ext cx="698428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280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Fast-Gradient Sign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059842-C359-144F-9CE0-0F1D2855260D}"/>
                  </a:ext>
                </a:extLst>
              </p:cNvPr>
              <p:cNvSpPr txBox="1"/>
              <p:nvPr/>
            </p:nvSpPr>
            <p:spPr>
              <a:xfrm>
                <a:off x="1281023" y="2322663"/>
                <a:ext cx="6984284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𝑎𝑑𝑣𝑒𝑟𝑠𝑒𝑟𝑖𝑎𝑙</m:t>
                          </m:r>
                        </m:sup>
                      </m:sSup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059842-C359-144F-9CE0-0F1D2855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23" y="2322663"/>
                <a:ext cx="6984284" cy="52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D3D8A2B2-D81A-0842-991B-2236254A3EA6}"/>
              </a:ext>
            </a:extLst>
          </p:cNvPr>
          <p:cNvSpPr/>
          <p:nvPr/>
        </p:nvSpPr>
        <p:spPr>
          <a:xfrm rot="16200000">
            <a:off x="6718900" y="2377654"/>
            <a:ext cx="478766" cy="1610984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BE3DA-2C03-8C4B-AE6C-E48510A29FC7}"/>
              </a:ext>
            </a:extLst>
          </p:cNvPr>
          <p:cNvSpPr txBox="1"/>
          <p:nvPr/>
        </p:nvSpPr>
        <p:spPr>
          <a:xfrm>
            <a:off x="5531841" y="3522524"/>
            <a:ext cx="2627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Actual score of classification y on input X</a:t>
            </a:r>
          </a:p>
        </p:txBody>
      </p:sp>
    </p:spTree>
    <p:extLst>
      <p:ext uri="{BB962C8B-B14F-4D97-AF65-F5344CB8AC3E}">
        <p14:creationId xmlns:p14="http://schemas.microsoft.com/office/powerpoint/2010/main" val="75265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Shape 389">
            <a:extLst>
              <a:ext uri="{FF2B5EF4-FFF2-40B4-BE49-F238E27FC236}">
                <a16:creationId xmlns:a16="http://schemas.microsoft.com/office/drawing/2014/main" id="{8D9E8683-1B1E-2944-8EB5-26215E6D71DE}"/>
              </a:ext>
            </a:extLst>
          </p:cNvPr>
          <p:cNvGrpSpPr/>
          <p:nvPr/>
        </p:nvGrpSpPr>
        <p:grpSpPr>
          <a:xfrm>
            <a:off x="4932459" y="3375433"/>
            <a:ext cx="3799421" cy="788035"/>
            <a:chOff x="-1535283" y="1287960"/>
            <a:chExt cx="11486579" cy="2067200"/>
          </a:xfrm>
        </p:grpSpPr>
        <p:sp>
          <p:nvSpPr>
            <p:cNvPr id="21" name="Shape 390">
              <a:extLst>
                <a:ext uri="{FF2B5EF4-FFF2-40B4-BE49-F238E27FC236}">
                  <a16:creationId xmlns:a16="http://schemas.microsoft.com/office/drawing/2014/main" id="{35B9853A-4949-774C-A46A-D049797E8962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2" name="Shape 391">
              <a:extLst>
                <a:ext uri="{FF2B5EF4-FFF2-40B4-BE49-F238E27FC236}">
                  <a16:creationId xmlns:a16="http://schemas.microsoft.com/office/drawing/2014/main" id="{78F9CA7D-9E05-DD46-9504-780E980C09FA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GIBBON	       Confidence: 99.3%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3" name="Shape 392">
              <a:extLst>
                <a:ext uri="{FF2B5EF4-FFF2-40B4-BE49-F238E27FC236}">
                  <a16:creationId xmlns:a16="http://schemas.microsoft.com/office/drawing/2014/main" id="{9D11531E-639B-1F4A-BF5D-8C73DBC4034B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4" name="Shape 393">
              <a:extLst>
                <a:ext uri="{FF2B5EF4-FFF2-40B4-BE49-F238E27FC236}">
                  <a16:creationId xmlns:a16="http://schemas.microsoft.com/office/drawing/2014/main" id="{C650E81E-C42B-4345-A0C4-FAB4EE2D0EB9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5" name="Shape 394">
              <a:extLst>
                <a:ext uri="{FF2B5EF4-FFF2-40B4-BE49-F238E27FC236}">
                  <a16:creationId xmlns:a16="http://schemas.microsoft.com/office/drawing/2014/main" id="{D2D7192A-298E-954F-9BC3-4D214A3D71BF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FA3EC9-2FBF-0640-80C9-5432FB16D224}"/>
              </a:ext>
            </a:extLst>
          </p:cNvPr>
          <p:cNvSpPr txBox="1"/>
          <p:nvPr/>
        </p:nvSpPr>
        <p:spPr>
          <a:xfrm>
            <a:off x="479891" y="2011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Shape 910">
            <a:extLst>
              <a:ext uri="{FF2B5EF4-FFF2-40B4-BE49-F238E27FC236}">
                <a16:creationId xmlns:a16="http://schemas.microsoft.com/office/drawing/2014/main" id="{AF636686-3C19-CC4F-BB0C-77441BF23120}"/>
              </a:ext>
            </a:extLst>
          </p:cNvPr>
          <p:cNvGrpSpPr>
            <a:grpSpLocks noChangeAspect="1"/>
          </p:cNvGrpSpPr>
          <p:nvPr/>
        </p:nvGrpSpPr>
        <p:grpSpPr>
          <a:xfrm>
            <a:off x="160989" y="283067"/>
            <a:ext cx="236643" cy="144000"/>
            <a:chOff x="3269900" y="3064500"/>
            <a:chExt cx="432325" cy="263075"/>
          </a:xfrm>
        </p:grpSpPr>
        <p:sp>
          <p:nvSpPr>
            <p:cNvPr id="29" name="Shape 911">
              <a:extLst>
                <a:ext uri="{FF2B5EF4-FFF2-40B4-BE49-F238E27FC236}">
                  <a16:creationId xmlns:a16="http://schemas.microsoft.com/office/drawing/2014/main" id="{B6C5C0D1-5E21-3244-8456-21248B695C63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912">
              <a:extLst>
                <a:ext uri="{FF2B5EF4-FFF2-40B4-BE49-F238E27FC236}">
                  <a16:creationId xmlns:a16="http://schemas.microsoft.com/office/drawing/2014/main" id="{6BE7B090-B98E-954B-8EB0-B7118924C86E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913">
              <a:extLst>
                <a:ext uri="{FF2B5EF4-FFF2-40B4-BE49-F238E27FC236}">
                  <a16:creationId xmlns:a16="http://schemas.microsoft.com/office/drawing/2014/main" id="{1201C772-55C1-1845-A24A-3BE91FEBC88E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A33D8B75-595C-8F43-8E1A-29C407C20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890133" y="1018259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85BEC975-232A-914D-9801-3044F89F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01322" y="1018259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Shape 389">
            <a:extLst>
              <a:ext uri="{FF2B5EF4-FFF2-40B4-BE49-F238E27FC236}">
                <a16:creationId xmlns:a16="http://schemas.microsoft.com/office/drawing/2014/main" id="{6DB6C6F9-0988-BE43-AFEF-649E081F9C0D}"/>
              </a:ext>
            </a:extLst>
          </p:cNvPr>
          <p:cNvGrpSpPr/>
          <p:nvPr/>
        </p:nvGrpSpPr>
        <p:grpSpPr>
          <a:xfrm>
            <a:off x="397632" y="3375434"/>
            <a:ext cx="3799421" cy="788035"/>
            <a:chOff x="-1535283" y="1287960"/>
            <a:chExt cx="11486579" cy="2067200"/>
          </a:xfrm>
        </p:grpSpPr>
        <p:sp>
          <p:nvSpPr>
            <p:cNvPr id="34" name="Shape 390">
              <a:extLst>
                <a:ext uri="{FF2B5EF4-FFF2-40B4-BE49-F238E27FC236}">
                  <a16:creationId xmlns:a16="http://schemas.microsoft.com/office/drawing/2014/main" id="{84091ED3-66CB-C04C-98F3-0D6FE6B1715F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5" name="Shape 391">
              <a:extLst>
                <a:ext uri="{FF2B5EF4-FFF2-40B4-BE49-F238E27FC236}">
                  <a16:creationId xmlns:a16="http://schemas.microsoft.com/office/drawing/2014/main" id="{C948C23C-A390-0E49-9EB8-122679B980E9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PANDA	       Confidence: 57.7%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6" name="Shape 392">
              <a:extLst>
                <a:ext uri="{FF2B5EF4-FFF2-40B4-BE49-F238E27FC236}">
                  <a16:creationId xmlns:a16="http://schemas.microsoft.com/office/drawing/2014/main" id="{BB2CA0A4-345A-554B-B6D0-F6EC41056BE2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7" name="Shape 393">
              <a:extLst>
                <a:ext uri="{FF2B5EF4-FFF2-40B4-BE49-F238E27FC236}">
                  <a16:creationId xmlns:a16="http://schemas.microsoft.com/office/drawing/2014/main" id="{F5610AB7-DA6E-9346-85ED-FE9E9AFF3CCE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8" name="Shape 394">
              <a:extLst>
                <a:ext uri="{FF2B5EF4-FFF2-40B4-BE49-F238E27FC236}">
                  <a16:creationId xmlns:a16="http://schemas.microsoft.com/office/drawing/2014/main" id="{7D43FFFE-B2D8-8646-B1F0-8A187045A7B9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- ADVERSARIAL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4" name="Shape 237">
            <a:extLst>
              <a:ext uri="{FF2B5EF4-FFF2-40B4-BE49-F238E27FC236}">
                <a16:creationId xmlns:a16="http://schemas.microsoft.com/office/drawing/2014/main" id="{94D71D90-A8C3-5B44-BD37-777296DB4E44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Implement a simplistic ‘Fast Gradient Sign Method’ </a:t>
            </a:r>
            <a:r>
              <a:rPr lang="en-CA" baseline="3000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</a:p>
          <a:p>
            <a:pPr marL="457200" lvl="1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Used to modify classical samples that a DNN trained classification will fail to classify properly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4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- ADVERSARIAL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4" name="Shape 237">
            <a:extLst>
              <a:ext uri="{FF2B5EF4-FFF2-40B4-BE49-F238E27FC236}">
                <a16:creationId xmlns:a16="http://schemas.microsoft.com/office/drawing/2014/main" id="{94D71D90-A8C3-5B44-BD37-777296DB4E44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Idea: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Take a sample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Ask the network to classify it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Compute the gradient of the loss in function of the input pixels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Update the picture by a small amount (Perturbation) in the direction of the gradient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Note: Direction is opposite to the one that would increase the score for the correct class</a:t>
            </a:r>
          </a:p>
        </p:txBody>
      </p:sp>
    </p:spTree>
    <p:extLst>
      <p:ext uri="{BB962C8B-B14F-4D97-AF65-F5344CB8AC3E}">
        <p14:creationId xmlns:p14="http://schemas.microsoft.com/office/powerpoint/2010/main" val="22841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CLEVERHANS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4" name="Shape 237">
            <a:extLst>
              <a:ext uri="{FF2B5EF4-FFF2-40B4-BE49-F238E27FC236}">
                <a16:creationId xmlns:a16="http://schemas.microsoft.com/office/drawing/2014/main" id="{94D71D90-A8C3-5B44-BD37-777296DB4E44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Open-Source Python library </a:t>
            </a:r>
            <a:endParaRPr lang="en-US"/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Used to help create adversarial attacks 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Used to benchmark Machine Learning systems’ vulnerability to Adversarial examples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Developed by Nicolas </a:t>
            </a:r>
            <a:r>
              <a:rPr lang="en-CA" err="1"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(Pennsylvania State University), Ian </a:t>
            </a:r>
            <a:r>
              <a:rPr lang="en-CA" err="1">
                <a:latin typeface="Arial" panose="020B0604020202020204" pitchFamily="34" charset="0"/>
                <a:cs typeface="Arial" panose="020B0604020202020204" pitchFamily="34" charset="0"/>
              </a:rPr>
              <a:t>GoodFellow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(Google Brain) &amp; co.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Adversarial Training: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Brute force solution where a lot of adversarial examples are generated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Explicitly training the model not to be fooled by each of them</a:t>
            </a:r>
          </a:p>
        </p:txBody>
      </p:sp>
    </p:spTree>
    <p:extLst>
      <p:ext uri="{BB962C8B-B14F-4D97-AF65-F5344CB8AC3E}">
        <p14:creationId xmlns:p14="http://schemas.microsoft.com/office/powerpoint/2010/main" val="23875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CLEVERHANS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41C8FD-1A5F-2444-AF13-AAB50383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671558"/>
              </p:ext>
            </p:extLst>
          </p:nvPr>
        </p:nvGraphicFramePr>
        <p:xfrm>
          <a:off x="1119870" y="873596"/>
          <a:ext cx="6096000" cy="21996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{91505D52-7DB7-4425-9C6D-9469BBEAF3AE}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50389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682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590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Classifier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Test Type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701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0.9881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4746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Epoch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0.9894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31656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0.9915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42142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0.9911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7960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0.9931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7472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/>
                        <a:t>Legitimate Examples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0.9925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9877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A0074DC-D428-9143-BFA9-F640DD0FE6E3}"/>
              </a:ext>
            </a:extLst>
          </p:cNvPr>
          <p:cNvSpPr/>
          <p:nvPr/>
        </p:nvSpPr>
        <p:spPr>
          <a:xfrm>
            <a:off x="2117697" y="3534142"/>
            <a:ext cx="3934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/>
              <a:t>Test accuracy on adversarial examples: </a:t>
            </a:r>
            <a:r>
              <a:rPr lang="en-CA" b="1">
                <a:solidFill>
                  <a:srgbClr val="FF9801"/>
                </a:solidFill>
              </a:rPr>
              <a:t>0.0700</a:t>
            </a:r>
            <a:endParaRPr lang="en-US" b="1">
              <a:solidFill>
                <a:srgbClr val="FF98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97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67A0-00BA-40C4-8F90-9FAEA1F0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CLEVERHANS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402E9-EA75-4A4E-855B-55C7F142C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41C8FD-1A5F-2444-AF13-AAB50383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7198"/>
              </p:ext>
            </p:extLst>
          </p:nvPr>
        </p:nvGraphicFramePr>
        <p:xfrm>
          <a:off x="1036742" y="303580"/>
          <a:ext cx="6096000" cy="44907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{91505D52-7DB7-4425-9C6D-9469BBEAF3AE}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50389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682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590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Classifier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Test Type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3F5378"/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701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0.9792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517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0.8355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641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0.9883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84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0.9118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424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0.9854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26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0.9099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5216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0.9915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489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0.9459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317751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0.9914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488941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0.9458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619085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Epoch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Legitimate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0.9927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817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0.9625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53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828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A1D5-EE07-4D28-80EE-6810E8ED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Regularization?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5D319-B429-412A-8F34-886403C60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pic>
        <p:nvPicPr>
          <p:cNvPr id="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105294E-F7AA-4969-AB2F-DFDB9C75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647825"/>
            <a:ext cx="6504404" cy="907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CCAC3-16DF-4510-9A69-DAE10E660E2E}"/>
              </a:ext>
            </a:extLst>
          </p:cNvPr>
          <p:cNvSpPr txBox="1"/>
          <p:nvPr/>
        </p:nvSpPr>
        <p:spPr>
          <a:xfrm>
            <a:off x="428625" y="3000375"/>
            <a:ext cx="6850063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Training with adversarial examples and legitimate examples can be beneficial </a:t>
            </a:r>
          </a:p>
          <a:p>
            <a:pPr lvl="7"/>
            <a:r>
              <a:rPr lang="en-US"/>
              <a:t>            By training on adversarial and legitimate examples network can be made                    more robust </a:t>
            </a:r>
          </a:p>
          <a:p>
            <a:pPr lvl="7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73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WHAT NEXT?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     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untargeted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Use Black-box attack where adversary trains its own substitute model. Use the substitute model to pick adversarial examples on legitimate model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="1" baseline="3000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  <a:endParaRPr lang="en-CA">
              <a:solidFill>
                <a:schemeClr val="tx1"/>
              </a:solidFill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847422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HOW AN ACTUAL GIBBON LOOKS LIKE…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4" name="Shape 304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Shape 30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AD76B96A-9724-2F49-AAD5-5CA5C7364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2" r="12985"/>
          <a:stretch/>
        </p:blipFill>
        <p:spPr>
          <a:xfrm>
            <a:off x="1355450" y="1438560"/>
            <a:ext cx="3960000" cy="3592974"/>
          </a:xfrm>
          <a:prstGeom prst="snip2DiagRect">
            <a:avLst>
              <a:gd name="adj1" fmla="val 20256"/>
              <a:gd name="adj2" fmla="val 0"/>
            </a:avLst>
          </a:prstGeom>
          <a:solidFill>
            <a:srgbClr val="FFFFFF">
              <a:shade val="85000"/>
            </a:srgbClr>
          </a:solidFill>
          <a:ln w="19050" cap="sq">
            <a:solidFill>
              <a:srgbClr val="3F537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SO, WHAT WENT WRONG?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2A41A709-77F7-B74E-9977-45A0FBB8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6356809" y="1894022"/>
            <a:ext cx="2561165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E53275C-B62D-EE4A-B368-2A72E7B78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184032" y="1894022"/>
            <a:ext cx="2563537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FD42FD-0F32-8E49-BF75-0441A3D92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7" r="14707"/>
          <a:stretch/>
        </p:blipFill>
        <p:spPr>
          <a:xfrm rot="5400000">
            <a:off x="3832189" y="1596551"/>
            <a:ext cx="1440000" cy="203494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14BB6872-61C4-6C4A-8663-CA984E029D5D}"/>
              </a:ext>
            </a:extLst>
          </p:cNvPr>
          <p:cNvSpPr>
            <a:spLocks noChangeAspect="1"/>
          </p:cNvSpPr>
          <p:nvPr/>
        </p:nvSpPr>
        <p:spPr>
          <a:xfrm>
            <a:off x="2989664" y="2472284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C8AFC9D-2846-0640-A040-C30D1E6259B7}"/>
              </a:ext>
            </a:extLst>
          </p:cNvPr>
          <p:cNvSpPr/>
          <p:nvPr/>
        </p:nvSpPr>
        <p:spPr>
          <a:xfrm>
            <a:off x="5772670" y="2523856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59F4-17F3-6947-BB35-CAD2DA82D6BB}"/>
              </a:ext>
            </a:extLst>
          </p:cNvPr>
          <p:cNvSpPr txBox="1"/>
          <p:nvPr/>
        </p:nvSpPr>
        <p:spPr>
          <a:xfrm>
            <a:off x="3464059" y="3490913"/>
            <a:ext cx="2354129" cy="52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Perturbation</a:t>
            </a:r>
            <a:br>
              <a:rPr lang="en-US">
                <a:solidFill>
                  <a:schemeClr val="tx1"/>
                </a:solidFill>
              </a:rPr>
            </a:b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(Minor Modification)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5CD3E8-5624-624E-A1F8-B64BAB194F4C}"/>
              </a:ext>
            </a:extLst>
          </p:cNvPr>
          <p:cNvSpPr txBox="1"/>
          <p:nvPr/>
        </p:nvSpPr>
        <p:spPr>
          <a:xfrm>
            <a:off x="960693" y="3491034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69764-1666-2641-BD15-414D5D9BBF59}"/>
              </a:ext>
            </a:extLst>
          </p:cNvPr>
          <p:cNvSpPr txBox="1"/>
          <p:nvPr/>
        </p:nvSpPr>
        <p:spPr>
          <a:xfrm>
            <a:off x="6723519" y="3491035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Shape 700">
            <a:extLst>
              <a:ext uri="{FF2B5EF4-FFF2-40B4-BE49-F238E27FC236}">
                <a16:creationId xmlns:a16="http://schemas.microsoft.com/office/drawing/2014/main" id="{1861B84E-D305-C34A-A21A-F2C0E4762D32}"/>
              </a:ext>
            </a:extLst>
          </p:cNvPr>
          <p:cNvGrpSpPr/>
          <p:nvPr/>
        </p:nvGrpSpPr>
        <p:grpSpPr>
          <a:xfrm>
            <a:off x="184032" y="617925"/>
            <a:ext cx="309022" cy="315499"/>
            <a:chOff x="3951850" y="2985350"/>
            <a:chExt cx="407950" cy="416500"/>
          </a:xfrm>
        </p:grpSpPr>
        <p:sp>
          <p:nvSpPr>
            <p:cNvPr id="23" name="Shape 701">
              <a:extLst>
                <a:ext uri="{FF2B5EF4-FFF2-40B4-BE49-F238E27FC236}">
                  <a16:creationId xmlns:a16="http://schemas.microsoft.com/office/drawing/2014/main" id="{4558EE69-2C89-104C-BD8C-F76579E188A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Shape 702">
              <a:extLst>
                <a:ext uri="{FF2B5EF4-FFF2-40B4-BE49-F238E27FC236}">
                  <a16:creationId xmlns:a16="http://schemas.microsoft.com/office/drawing/2014/main" id="{7D55377A-A830-424F-A90B-480F4722635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703">
              <a:extLst>
                <a:ext uri="{FF2B5EF4-FFF2-40B4-BE49-F238E27FC236}">
                  <a16:creationId xmlns:a16="http://schemas.microsoft.com/office/drawing/2014/main" id="{457BCA8E-3DE4-6D44-BFDB-C355992D120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704">
              <a:extLst>
                <a:ext uri="{FF2B5EF4-FFF2-40B4-BE49-F238E27FC236}">
                  <a16:creationId xmlns:a16="http://schemas.microsoft.com/office/drawing/2014/main" id="{05A02765-020B-0547-96FD-887A6A772D6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264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0" name="Shape 420"/>
          <p:cNvGrpSpPr/>
          <p:nvPr/>
        </p:nvGrpSpPr>
        <p:grpSpPr>
          <a:xfrm rot="10800000">
            <a:off x="77679" y="1768477"/>
            <a:ext cx="2694428" cy="864880"/>
            <a:chOff x="185742" y="1697030"/>
            <a:chExt cx="5165698" cy="1658130"/>
          </a:xfrm>
        </p:grpSpPr>
        <p:sp>
          <p:nvSpPr>
            <p:cNvPr id="421" name="Shape 42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Input Data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 rot="10800000">
            <a:off x="3171926" y="1768471"/>
            <a:ext cx="2694428" cy="864880"/>
            <a:chOff x="185742" y="1697030"/>
            <a:chExt cx="5165698" cy="1658130"/>
          </a:xfrm>
        </p:grpSpPr>
        <p:sp>
          <p:nvSpPr>
            <p:cNvPr id="426" name="Shape 426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Minor Modification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 rot="10800000">
            <a:off x="6270786" y="1768471"/>
            <a:ext cx="2694428" cy="864880"/>
            <a:chOff x="185742" y="1697030"/>
            <a:chExt cx="5165698" cy="1658130"/>
          </a:xfrm>
        </p:grpSpPr>
        <p:sp>
          <p:nvSpPr>
            <p:cNvPr id="431" name="Shape 43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FFFFFF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Adversarial Example</a:t>
              </a: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51995E52-D1D7-0343-9FC0-F374E3354656}"/>
              </a:ext>
            </a:extLst>
          </p:cNvPr>
          <p:cNvSpPr>
            <a:spLocks noChangeAspect="1"/>
          </p:cNvSpPr>
          <p:nvPr/>
        </p:nvSpPr>
        <p:spPr>
          <a:xfrm>
            <a:off x="2772104" y="2124555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2BAF100-F78E-EF42-8040-BD425CC90F25}"/>
              </a:ext>
            </a:extLst>
          </p:cNvPr>
          <p:cNvSpPr/>
          <p:nvPr/>
        </p:nvSpPr>
        <p:spPr>
          <a:xfrm>
            <a:off x="5869283" y="2176127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37">
            <a:extLst>
              <a:ext uri="{FF2B5EF4-FFF2-40B4-BE49-F238E27FC236}">
                <a16:creationId xmlns:a16="http://schemas.microsoft.com/office/drawing/2014/main" id="{6CD42957-5E6B-EE47-9CDE-06F92B87A0C2}"/>
              </a:ext>
            </a:extLst>
          </p:cNvPr>
          <p:cNvSpPr txBox="1">
            <a:spLocks/>
          </p:cNvSpPr>
          <p:nvPr/>
        </p:nvSpPr>
        <p:spPr>
          <a:xfrm>
            <a:off x="77679" y="2773315"/>
            <a:ext cx="9066321" cy="20691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Intended to cause Machine Learning to misclassify it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differences cannot be seen by the naked eye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minor modification (perturbation) only affect 32-bit floating point values while the display resolution is only showing 8-bit floating point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DOMAIN EXAMPLES OF ADVERSARIAL ATTACK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Computer Vision Attacks: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Gradient Ascent Attack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Fast Sign Gradient Descent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lvl="2">
              <a:buSzPts val="2400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Spam Filter / Spam Bayes: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Causative vs. Exploratory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Integrity vs. Availability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Targeted vs. Indiscriminate Attacks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584">
            <a:extLst>
              <a:ext uri="{FF2B5EF4-FFF2-40B4-BE49-F238E27FC236}">
                <a16:creationId xmlns:a16="http://schemas.microsoft.com/office/drawing/2014/main" id="{E823F527-99F8-7648-90DF-96AC027CD42F}"/>
              </a:ext>
            </a:extLst>
          </p:cNvPr>
          <p:cNvSpPr/>
          <p:nvPr/>
        </p:nvSpPr>
        <p:spPr>
          <a:xfrm>
            <a:off x="242156" y="618389"/>
            <a:ext cx="316408" cy="314571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126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EXISTING WORK AND RESEARCH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299897"/>
            <a:ext cx="9066321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Defending against Adversarial attack is difficult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Carried out on training models with adversarial examples to prevent the effect from adversarial attack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Limited success with this approach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Some promising results against attacks using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Fast Gradient Sign Method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Lack of results in attacks using Ensemble methods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eject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egative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mpact (RONI) Defense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Used in Spam Filtering</a:t>
            </a:r>
          </a:p>
        </p:txBody>
      </p:sp>
      <p:grpSp>
        <p:nvGrpSpPr>
          <p:cNvPr id="8" name="Shape 579">
            <a:extLst>
              <a:ext uri="{FF2B5EF4-FFF2-40B4-BE49-F238E27FC236}">
                <a16:creationId xmlns:a16="http://schemas.microsoft.com/office/drawing/2014/main" id="{20881CCD-6016-4E4D-A179-23F1D3FDF5A8}"/>
              </a:ext>
            </a:extLst>
          </p:cNvPr>
          <p:cNvGrpSpPr/>
          <p:nvPr/>
        </p:nvGrpSpPr>
        <p:grpSpPr>
          <a:xfrm>
            <a:off x="197470" y="640991"/>
            <a:ext cx="314590" cy="269367"/>
            <a:chOff x="1934025" y="1001650"/>
            <a:chExt cx="415300" cy="355600"/>
          </a:xfrm>
        </p:grpSpPr>
        <p:sp>
          <p:nvSpPr>
            <p:cNvPr id="9" name="Shape 580">
              <a:extLst>
                <a:ext uri="{FF2B5EF4-FFF2-40B4-BE49-F238E27FC236}">
                  <a16:creationId xmlns:a16="http://schemas.microsoft.com/office/drawing/2014/main" id="{3DFE61BC-986D-F845-B2C5-EB5FE625C152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Shape 581">
              <a:extLst>
                <a:ext uri="{FF2B5EF4-FFF2-40B4-BE49-F238E27FC236}">
                  <a16:creationId xmlns:a16="http://schemas.microsoft.com/office/drawing/2014/main" id="{CAE12C26-B9B4-264C-AA7F-F4BD09C4C2CF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 582">
              <a:extLst>
                <a:ext uri="{FF2B5EF4-FFF2-40B4-BE49-F238E27FC236}">
                  <a16:creationId xmlns:a16="http://schemas.microsoft.com/office/drawing/2014/main" id="{C3EAC855-4B29-F842-A951-D1F661D2AE3B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583">
              <a:extLst>
                <a:ext uri="{FF2B5EF4-FFF2-40B4-BE49-F238E27FC236}">
                  <a16:creationId xmlns:a16="http://schemas.microsoft.com/office/drawing/2014/main" id="{4250308B-59D5-FE4B-9E4B-FCF211A11BC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6032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EXTENSIONS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67831" y="1616727"/>
            <a:ext cx="5730693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Recreate a simple attacker using the Fast Gradient Sign Method for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Recreate a Transfer Learning model using Transfer Learning techniques to create an attacker that can successfully attack deep learning models that we do not have prior knowledge to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: MNIST Image set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643B7-ADD4-904C-972A-C535AC5A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799" y="3021583"/>
            <a:ext cx="2160000" cy="131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C5373-529A-064D-B126-6C72274A6C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4799" y="921425"/>
            <a:ext cx="2160000" cy="1663200"/>
          </a:xfrm>
          <a:prstGeom prst="rect">
            <a:avLst/>
          </a:prstGeom>
        </p:spPr>
      </p:pic>
      <p:grpSp>
        <p:nvGrpSpPr>
          <p:cNvPr id="12" name="Shape 901">
            <a:extLst>
              <a:ext uri="{FF2B5EF4-FFF2-40B4-BE49-F238E27FC236}">
                <a16:creationId xmlns:a16="http://schemas.microsoft.com/office/drawing/2014/main" id="{227572E2-5C22-964A-B6FC-E1A9B098FC17}"/>
              </a:ext>
            </a:extLst>
          </p:cNvPr>
          <p:cNvGrpSpPr/>
          <p:nvPr/>
        </p:nvGrpSpPr>
        <p:grpSpPr>
          <a:xfrm>
            <a:off x="303817" y="621381"/>
            <a:ext cx="194640" cy="308587"/>
            <a:chOff x="6718575" y="2318625"/>
            <a:chExt cx="256950" cy="407375"/>
          </a:xfrm>
        </p:grpSpPr>
        <p:sp>
          <p:nvSpPr>
            <p:cNvPr id="13" name="Shape 902">
              <a:extLst>
                <a:ext uri="{FF2B5EF4-FFF2-40B4-BE49-F238E27FC236}">
                  <a16:creationId xmlns:a16="http://schemas.microsoft.com/office/drawing/2014/main" id="{A8CB66C9-F05D-2D46-9154-59EB71EEF80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903">
              <a:extLst>
                <a:ext uri="{FF2B5EF4-FFF2-40B4-BE49-F238E27FC236}">
                  <a16:creationId xmlns:a16="http://schemas.microsoft.com/office/drawing/2014/main" id="{EAAF7767-2B2F-4749-AB43-C9F0320B5B0C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904">
              <a:extLst>
                <a:ext uri="{FF2B5EF4-FFF2-40B4-BE49-F238E27FC236}">
                  <a16:creationId xmlns:a16="http://schemas.microsoft.com/office/drawing/2014/main" id="{5B791455-C583-FB42-BE27-5834D43A52FC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905">
              <a:extLst>
                <a:ext uri="{FF2B5EF4-FFF2-40B4-BE49-F238E27FC236}">
                  <a16:creationId xmlns:a16="http://schemas.microsoft.com/office/drawing/2014/main" id="{8D677D61-A4FE-0D45-9B9E-15E06555EB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906">
              <a:extLst>
                <a:ext uri="{FF2B5EF4-FFF2-40B4-BE49-F238E27FC236}">
                  <a16:creationId xmlns:a16="http://schemas.microsoft.com/office/drawing/2014/main" id="{A0AB92CE-394F-BC47-A504-9C884B66DF7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Shape 907">
              <a:extLst>
                <a:ext uri="{FF2B5EF4-FFF2-40B4-BE49-F238E27FC236}">
                  <a16:creationId xmlns:a16="http://schemas.microsoft.com/office/drawing/2014/main" id="{3B2256CF-252D-E14A-8487-C7CB0E23CC30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908">
              <a:extLst>
                <a:ext uri="{FF2B5EF4-FFF2-40B4-BE49-F238E27FC236}">
                  <a16:creationId xmlns:a16="http://schemas.microsoft.com/office/drawing/2014/main" id="{E9A8B43C-8041-7744-B5A0-C11B22EEB525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 909">
              <a:extLst>
                <a:ext uri="{FF2B5EF4-FFF2-40B4-BE49-F238E27FC236}">
                  <a16:creationId xmlns:a16="http://schemas.microsoft.com/office/drawing/2014/main" id="{CA349042-B1B3-7641-884E-23B269A80B3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2923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28</Notes>
  <HiddenSlides>20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Salerio template</vt:lpstr>
      <vt:lpstr>ADVERSARIAL ATTACK AGAINST NEURAL NETWORKS</vt:lpstr>
      <vt:lpstr>QUICK TEST ON IMAGE CLASSIFICATION</vt:lpstr>
      <vt:lpstr>PowerPoint Presentation</vt:lpstr>
      <vt:lpstr>HOW AN ACTUAL GIBBON LOOKS LIKE…</vt:lpstr>
      <vt:lpstr>SO, WHAT WENT WRONG?</vt:lpstr>
      <vt:lpstr>ADVERSARIAL EXAMPLE</vt:lpstr>
      <vt:lpstr>DOMAIN EXAMPLES OF ADVERSARIAL ATTACK</vt:lpstr>
      <vt:lpstr>EXISTING WORK AND RESEARCH</vt:lpstr>
      <vt:lpstr>OUR PROPOSED EXTENSIONS</vt:lpstr>
      <vt:lpstr>OUR PROPOSED TIMELINE</vt:lpstr>
      <vt:lpstr>WHAT’S DONE?</vt:lpstr>
      <vt:lpstr>PHASE 1</vt:lpstr>
      <vt:lpstr>ADDITION OF NOISE</vt:lpstr>
      <vt:lpstr>ADDITION OF NOISE</vt:lpstr>
      <vt:lpstr>MISCLASSIFIED IMAGES</vt:lpstr>
      <vt:lpstr>ADDITION OF NOISE</vt:lpstr>
      <vt:lpstr>PURE SIGNAL (WITHOUT NOISE)</vt:lpstr>
      <vt:lpstr>ADDITION OF RANDOM  (CALCULATED) NOISE SIGNAL</vt:lpstr>
      <vt:lpstr>MAXIMIZING L2 NORM IN  A SPECIFIC AREA</vt:lpstr>
      <vt:lpstr>MAXIMIZING L2 NORM WITHOUT FOCUSING IT ON A SPECIFIC AREA</vt:lpstr>
      <vt:lpstr>WHAT NEXT?</vt:lpstr>
      <vt:lpstr>Fast-Gradient Sign Method</vt:lpstr>
      <vt:lpstr>Fast-Gradient Sign Method</vt:lpstr>
      <vt:lpstr>Fast-Gradient Sign Method</vt:lpstr>
      <vt:lpstr>Fast-Gradient Sign Method</vt:lpstr>
      <vt:lpstr>Fast-Gradient Sign Method</vt:lpstr>
      <vt:lpstr>Fast-Gradient Sign Method</vt:lpstr>
      <vt:lpstr>Fast-Gradient Sign Method</vt:lpstr>
      <vt:lpstr>Fast-Gradient Sign Method</vt:lpstr>
      <vt:lpstr>DEMO - ADVERSARIAL EXAMPLE</vt:lpstr>
      <vt:lpstr>DEMO - ADVERSARIAL EXAMPLE</vt:lpstr>
      <vt:lpstr>CLEVERHANS</vt:lpstr>
      <vt:lpstr>CLEVERHANS</vt:lpstr>
      <vt:lpstr>CLEVERHANS</vt:lpstr>
      <vt:lpstr>Adversarial Regularization? 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 AGAINST NEURAL NETWORKS</dc:title>
  <cp:revision>2</cp:revision>
  <dcterms:modified xsi:type="dcterms:W3CDTF">2018-03-15T18:58:16Z</dcterms:modified>
</cp:coreProperties>
</file>